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3" r:id="rId2"/>
    <p:sldId id="275" r:id="rId3"/>
    <p:sldId id="276" r:id="rId4"/>
    <p:sldId id="326" r:id="rId5"/>
    <p:sldId id="285" r:id="rId6"/>
    <p:sldId id="278" r:id="rId7"/>
    <p:sldId id="301" r:id="rId8"/>
    <p:sldId id="303" r:id="rId9"/>
    <p:sldId id="304" r:id="rId10"/>
    <p:sldId id="307" r:id="rId11"/>
    <p:sldId id="317" r:id="rId12"/>
    <p:sldId id="318" r:id="rId13"/>
    <p:sldId id="297" r:id="rId14"/>
    <p:sldId id="327" r:id="rId15"/>
    <p:sldId id="299" r:id="rId16"/>
    <p:sldId id="324" r:id="rId17"/>
    <p:sldId id="300" r:id="rId18"/>
    <p:sldId id="328" r:id="rId19"/>
    <p:sldId id="315" r:id="rId20"/>
    <p:sldId id="29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3"/>
    <p:restoredTop sz="94854"/>
  </p:normalViewPr>
  <p:slideViewPr>
    <p:cSldViewPr snapToGrid="0">
      <p:cViewPr varScale="1">
        <p:scale>
          <a:sx n="98" d="100"/>
          <a:sy n="98" d="100"/>
        </p:scale>
        <p:origin x="165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Sottotitolo presentazione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/>
          <a:lstStyle>
            <a:lvl1pPr marL="300875" indent="-131851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“Citazione degna di nota”</a:t>
            </a:r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iotola di insalata con riso saltato, uova sode e bacchett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Ciotola con frittelle al salmone, insalata e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Pappardelle con burro al prezzemolo, nocciole tostate e scaglie di parmigian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 e lime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Titolo presentazione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Sottotitolo presentazione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iotola con frittelle al salmone, insalata e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4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62" name="Pappardelle con burro al prezzemolo, nocciole tostate e scaglie di parmigian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Sottotitolo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Argomenti del programma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">
            <a:extLst>
              <a:ext uri="{FF2B5EF4-FFF2-40B4-BE49-F238E27FC236}">
                <a16:creationId xmlns:a16="http://schemas.microsoft.com/office/drawing/2014/main" id="{43F0A43B-F356-DE6C-4494-0BECE06DC98F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D111E2-8C06-D662-C5FA-04C742908C15}"/>
              </a:ext>
            </a:extLst>
          </p:cNvPr>
          <p:cNvSpPr txBox="1"/>
          <p:nvPr/>
        </p:nvSpPr>
        <p:spPr>
          <a:xfrm>
            <a:off x="2465219" y="4046974"/>
            <a:ext cx="19453551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it-IT" sz="8800" b="1" dirty="0">
                <a:solidFill>
                  <a:srgbClr val="C00000"/>
                </a:solidFill>
                <a:latin typeface="Montserrat" pitchFamily="2" charset="77"/>
              </a:rPr>
              <a:t>Gli ITS: </a:t>
            </a:r>
          </a:p>
          <a:p>
            <a:r>
              <a:rPr lang="it-IT" sz="8800" dirty="0">
                <a:solidFill>
                  <a:srgbClr val="C00000"/>
                </a:solidFill>
                <a:latin typeface="Montserrat" pitchFamily="2" charset="77"/>
              </a:rPr>
              <a:t>cosa sono e perché sceglierli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3980FAA-6DA9-AA97-7E29-6AF548101762}"/>
              </a:ext>
            </a:extLst>
          </p:cNvPr>
          <p:cNvSpPr txBox="1"/>
          <p:nvPr/>
        </p:nvSpPr>
        <p:spPr>
          <a:xfrm>
            <a:off x="3694770" y="7966889"/>
            <a:ext cx="1699445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ROBERTO SELLA</a:t>
            </a:r>
          </a:p>
          <a:p>
            <a:r>
              <a:rPr lang="it-IT" sz="3600" dirty="0">
                <a:latin typeface="Montserrat" pitchFamily="2" charset="77"/>
              </a:rPr>
              <a:t>Coordinatore Rete ITS Lombardia</a:t>
            </a:r>
          </a:p>
        </p:txBody>
      </p:sp>
      <p:pic>
        <p:nvPicPr>
          <p:cNvPr id="13" name="Google Shape;41;p8" descr="Immagine che contiene testo&#10;&#10;Descrizione generata automaticamente">
            <a:extLst>
              <a:ext uri="{FF2B5EF4-FFF2-40B4-BE49-F238E27FC236}">
                <a16:creationId xmlns:a16="http://schemas.microsoft.com/office/drawing/2014/main" id="{86E625D2-627E-6079-CBEF-F99D759FE70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60476" y="9362993"/>
            <a:ext cx="5063045" cy="2531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2844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DF0BB-CFD1-3485-CC63-D2148EA21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E9E26A-B68B-D472-801A-A2F16D07F554}"/>
              </a:ext>
            </a:extLst>
          </p:cNvPr>
          <p:cNvSpPr txBox="1"/>
          <p:nvPr/>
        </p:nvSpPr>
        <p:spPr>
          <a:xfrm>
            <a:off x="685112" y="705952"/>
            <a:ext cx="2303848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it" sz="8000" b="1" dirty="0">
                <a:latin typeface="Montserrat"/>
                <a:ea typeface="Montserrat"/>
                <a:cs typeface="Montserrat"/>
                <a:sym typeface="Montserrat"/>
              </a:rPr>
              <a:t>La sperimentazione 4+2</a:t>
            </a:r>
            <a:endParaRPr lang="it-IT" sz="7200" b="1" dirty="0">
              <a:latin typeface="Montserrat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06E787-9FBA-FE2B-266E-1DD47996A55C}"/>
              </a:ext>
            </a:extLst>
          </p:cNvPr>
          <p:cNvSpPr txBox="1"/>
          <p:nvPr/>
        </p:nvSpPr>
        <p:spPr>
          <a:xfrm>
            <a:off x="685112" y="2262753"/>
            <a:ext cx="23038488" cy="7581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dirty="0">
                <a:latin typeface="Montserrat" pitchFamily="2" charset="77"/>
              </a:rPr>
              <a:t>Gli ITS sono impegnati nella costruzione delle filiere 4+2.</a:t>
            </a:r>
          </a:p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dirty="0">
                <a:latin typeface="Montserrat" pitchFamily="2" charset="77"/>
              </a:rPr>
              <a:t>Percorsi di eccellenza</a:t>
            </a:r>
            <a:r>
              <a:rPr lang="it-IT" sz="3600" dirty="0">
                <a:latin typeface="Montserrat" pitchFamily="2" charset="77"/>
              </a:rPr>
              <a:t>, che favoriscono una forte </a:t>
            </a:r>
            <a:r>
              <a:rPr lang="it-IT" sz="3600" b="1" dirty="0">
                <a:latin typeface="Montserrat" pitchFamily="2" charset="77"/>
              </a:rPr>
              <a:t>integrazione tra percorsi secondari e terziari</a:t>
            </a:r>
            <a:r>
              <a:rPr lang="it-IT" sz="3600" dirty="0">
                <a:latin typeface="Montserrat" pitchFamily="2" charset="77"/>
              </a:rPr>
              <a:t>, </a:t>
            </a:r>
            <a:r>
              <a:rPr lang="it-IT" sz="3600" b="1" dirty="0">
                <a:latin typeface="Montserrat" pitchFamily="2" charset="77"/>
              </a:rPr>
              <a:t>potenziando le competenze di base</a:t>
            </a:r>
            <a:r>
              <a:rPr lang="it-IT" sz="3600" dirty="0">
                <a:latin typeface="Montserrat" pitchFamily="2" charset="77"/>
              </a:rPr>
              <a:t> ma anche quelle tecnico specialistiche (con particolare riferimento ai </a:t>
            </a:r>
            <a:r>
              <a:rPr lang="it-IT" sz="3600" b="1" dirty="0">
                <a:latin typeface="Montserrat" pitchFamily="2" charset="77"/>
              </a:rPr>
              <a:t>nuovi framework di competenze europee: </a:t>
            </a:r>
            <a:r>
              <a:rPr lang="it-IT" sz="3600" b="1" dirty="0" err="1">
                <a:latin typeface="Montserrat" pitchFamily="2" charset="77"/>
              </a:rPr>
              <a:t>LifeComp</a:t>
            </a:r>
            <a:r>
              <a:rPr lang="it-IT" sz="3600" b="1" dirty="0">
                <a:latin typeface="Montserrat" pitchFamily="2" charset="77"/>
              </a:rPr>
              <a:t>, </a:t>
            </a:r>
            <a:r>
              <a:rPr lang="it-IT" sz="3600" b="1" dirty="0" err="1">
                <a:latin typeface="Montserrat" pitchFamily="2" charset="77"/>
              </a:rPr>
              <a:t>EntreComp</a:t>
            </a:r>
            <a:r>
              <a:rPr lang="it-IT" sz="3600" b="1" dirty="0">
                <a:latin typeface="Montserrat" pitchFamily="2" charset="77"/>
              </a:rPr>
              <a:t>, </a:t>
            </a:r>
            <a:r>
              <a:rPr lang="it-IT" sz="3600" b="1" dirty="0" err="1">
                <a:latin typeface="Montserrat" pitchFamily="2" charset="77"/>
              </a:rPr>
              <a:t>FinComp</a:t>
            </a:r>
            <a:r>
              <a:rPr lang="it-IT" sz="3600" b="1" dirty="0">
                <a:latin typeface="Montserrat" pitchFamily="2" charset="77"/>
              </a:rPr>
              <a:t>, </a:t>
            </a:r>
            <a:r>
              <a:rPr lang="it-IT" sz="3600" b="1" dirty="0" err="1">
                <a:latin typeface="Montserrat" pitchFamily="2" charset="77"/>
              </a:rPr>
              <a:t>DigComp</a:t>
            </a:r>
            <a:r>
              <a:rPr lang="it-IT" sz="3600" b="1" dirty="0">
                <a:latin typeface="Montserrat" pitchFamily="2" charset="77"/>
              </a:rPr>
              <a:t> e </a:t>
            </a:r>
            <a:r>
              <a:rPr lang="it-IT" sz="3600" b="1" dirty="0" err="1">
                <a:latin typeface="Montserrat" pitchFamily="2" charset="77"/>
              </a:rPr>
              <a:t>GreenComp</a:t>
            </a:r>
            <a:r>
              <a:rPr lang="it-IT" sz="3600" dirty="0">
                <a:latin typeface="Montserrat" pitchFamily="2" charset="77"/>
              </a:rPr>
              <a:t>).</a:t>
            </a:r>
          </a:p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dirty="0">
                <a:latin typeface="Montserrat" pitchFamily="2" charset="77"/>
              </a:rPr>
              <a:t>Percorsi che consentono non solo </a:t>
            </a:r>
            <a:r>
              <a:rPr lang="it-IT" sz="3600" b="1" dirty="0">
                <a:latin typeface="Montserrat" pitchFamily="2" charset="77"/>
              </a:rPr>
              <a:t>l’acquisizione del Diploma di Stato </a:t>
            </a:r>
            <a:r>
              <a:rPr lang="it-IT" sz="3600" dirty="0">
                <a:latin typeface="Montserrat" pitchFamily="2" charset="77"/>
              </a:rPr>
              <a:t>(come qualsiasi altro percorso ordinario quinquennale) ma che costituiscono dei </a:t>
            </a:r>
            <a:r>
              <a:rPr lang="it-IT" sz="3600" b="1" dirty="0">
                <a:latin typeface="Montserrat" pitchFamily="2" charset="77"/>
              </a:rPr>
              <a:t>canali d’ingresso privilegiati e prioritari ai percorsi terziari ITS</a:t>
            </a:r>
            <a:r>
              <a:rPr lang="it-IT" sz="3600" dirty="0">
                <a:latin typeface="Montserrat" pitchFamily="2" charset="77"/>
              </a:rPr>
              <a:t> (anche tramite il superamento in itinere delle prove di selezione in ingresso).</a:t>
            </a:r>
          </a:p>
        </p:txBody>
      </p:sp>
      <p:sp>
        <p:nvSpPr>
          <p:cNvPr id="6" name="Rettangolo">
            <a:extLst>
              <a:ext uri="{FF2B5EF4-FFF2-40B4-BE49-F238E27FC236}">
                <a16:creationId xmlns:a16="http://schemas.microsoft.com/office/drawing/2014/main" id="{AB09B299-85A5-31B8-7A00-DE31F066B25E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49200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AB8C2-E0BB-297C-2B51-A61F4252D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0971D1-5933-E7E3-0512-1BA792383370}"/>
              </a:ext>
            </a:extLst>
          </p:cNvPr>
          <p:cNvSpPr txBox="1"/>
          <p:nvPr/>
        </p:nvSpPr>
        <p:spPr>
          <a:xfrm>
            <a:off x="685112" y="767507"/>
            <a:ext cx="2303848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it-IT" sz="7200" b="1" dirty="0">
                <a:latin typeface="Montserrat" pitchFamily="2" charset="77"/>
              </a:rPr>
              <a:t>I corsi ITS</a:t>
            </a:r>
            <a:endParaRPr lang="it-IT" sz="7200" dirty="0">
              <a:latin typeface="Montserrat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EFC7A2B-772A-4039-7C0B-E75AFAD2643C}"/>
              </a:ext>
            </a:extLst>
          </p:cNvPr>
          <p:cNvSpPr txBox="1"/>
          <p:nvPr/>
        </p:nvSpPr>
        <p:spPr>
          <a:xfrm>
            <a:off x="685112" y="2262753"/>
            <a:ext cx="10636031" cy="10905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dirty="0">
                <a:latin typeface="Montserrat" pitchFamily="2" charset="77"/>
              </a:rPr>
              <a:t>Percorsi di alta formazione post-diploma</a:t>
            </a:r>
          </a:p>
          <a:p>
            <a:pPr marL="571500" marR="0" indent="-571500" algn="l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600" b="1" dirty="0">
                <a:latin typeface="Montserrat" pitchFamily="2" charset="77"/>
              </a:rPr>
              <a:t>5° Livello EQF </a:t>
            </a:r>
            <a:r>
              <a:rPr lang="it-IT" sz="3600" dirty="0">
                <a:latin typeface="Montserrat" pitchFamily="2" charset="77"/>
              </a:rPr>
              <a:t>(percorsi </a:t>
            </a:r>
            <a:r>
              <a:rPr lang="it-IT" sz="3600" b="1" dirty="0">
                <a:latin typeface="Montserrat" pitchFamily="2" charset="77"/>
              </a:rPr>
              <a:t>biennali</a:t>
            </a:r>
            <a:r>
              <a:rPr lang="it-IT" sz="3600" dirty="0">
                <a:latin typeface="Montserrat" pitchFamily="2" charset="77"/>
              </a:rPr>
              <a:t>)</a:t>
            </a:r>
          </a:p>
          <a:p>
            <a:pPr marL="571500" marR="0" indent="-571500" algn="l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600" b="1" dirty="0">
                <a:latin typeface="Montserrat" pitchFamily="2" charset="77"/>
              </a:rPr>
              <a:t>6° livello EQF </a:t>
            </a:r>
            <a:r>
              <a:rPr lang="it-IT" sz="3600" dirty="0">
                <a:latin typeface="Montserrat" pitchFamily="2" charset="77"/>
              </a:rPr>
              <a:t>(percorsi </a:t>
            </a:r>
            <a:r>
              <a:rPr lang="it-IT" sz="3600" b="1" dirty="0">
                <a:latin typeface="Montserrat" pitchFamily="2" charset="77"/>
              </a:rPr>
              <a:t>triennali</a:t>
            </a:r>
            <a:r>
              <a:rPr lang="it-IT" sz="3600" dirty="0">
                <a:latin typeface="Montserrat" pitchFamily="2" charset="77"/>
              </a:rPr>
              <a:t>)</a:t>
            </a:r>
          </a:p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dirty="0">
              <a:latin typeface="Montserrat" pitchFamily="2" charset="77"/>
            </a:endParaRPr>
          </a:p>
          <a:p>
            <a:pPr marL="0" marR="0" indent="0" algn="l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dirty="0">
                <a:latin typeface="Montserrat" pitchFamily="2" charset="77"/>
              </a:rPr>
              <a:t>Diploma legale di «specializzazione per le tecnologie applicate» </a:t>
            </a:r>
            <a:r>
              <a:rPr lang="it-IT" sz="3600" dirty="0">
                <a:latin typeface="Montserrat" pitchFamily="2" charset="77"/>
              </a:rPr>
              <a:t>riconosciuto anche all’estero  (Europass Diploma </a:t>
            </a:r>
            <a:r>
              <a:rPr lang="it-IT" sz="3600" dirty="0" err="1">
                <a:latin typeface="Montserrat" pitchFamily="2" charset="77"/>
              </a:rPr>
              <a:t>Supplement</a:t>
            </a:r>
            <a:r>
              <a:rPr lang="it-IT" sz="3600" dirty="0">
                <a:latin typeface="Montserrat" pitchFamily="2" charset="77"/>
              </a:rPr>
              <a:t>)</a:t>
            </a:r>
          </a:p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dirty="0">
              <a:latin typeface="Montserrat" pitchFamily="2" charset="77"/>
            </a:endParaRPr>
          </a:p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dirty="0">
                <a:latin typeface="Montserrat" pitchFamily="2" charset="77"/>
              </a:rPr>
              <a:t>Requisiti</a:t>
            </a:r>
          </a:p>
          <a:p>
            <a:pPr marL="571500" marR="0" indent="-57150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600" dirty="0">
                <a:latin typeface="Montserrat" pitchFamily="2" charset="77"/>
              </a:rPr>
              <a:t>Diploma di 5° superiore</a:t>
            </a:r>
          </a:p>
          <a:p>
            <a:pPr marL="571500" marR="0" indent="-57150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600" dirty="0">
                <a:latin typeface="Montserrat" pitchFamily="2" charset="77"/>
              </a:rPr>
              <a:t>Diploma quadriennale (4+2)</a:t>
            </a:r>
          </a:p>
          <a:p>
            <a:pPr marL="571500" marR="0" indent="-57150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600" dirty="0">
                <a:latin typeface="Montserrat" pitchFamily="2" charset="77"/>
              </a:rPr>
              <a:t>4° anno IeFP + Certificato IFTS</a:t>
            </a:r>
          </a:p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dirty="0">
              <a:latin typeface="Montserrat" pitchFamily="2" charset="77"/>
            </a:endParaRPr>
          </a:p>
        </p:txBody>
      </p:sp>
      <p:sp>
        <p:nvSpPr>
          <p:cNvPr id="6" name="Rettangolo">
            <a:extLst>
              <a:ext uri="{FF2B5EF4-FFF2-40B4-BE49-F238E27FC236}">
                <a16:creationId xmlns:a16="http://schemas.microsoft.com/office/drawing/2014/main" id="{A3E8AE8E-87EC-9D89-217F-31E081D7BBCF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7F50A1-6A6B-4616-12EB-155BC953ED19}"/>
              </a:ext>
            </a:extLst>
          </p:cNvPr>
          <p:cNvSpPr txBox="1"/>
          <p:nvPr/>
        </p:nvSpPr>
        <p:spPr>
          <a:xfrm>
            <a:off x="13062857" y="2206050"/>
            <a:ext cx="10636031" cy="92435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dirty="0">
                <a:latin typeface="Montserrat" pitchFamily="2" charset="77"/>
              </a:rPr>
              <a:t>Percorsi più brevi tra formazione e lavoro</a:t>
            </a:r>
          </a:p>
          <a:p>
            <a:pPr marL="571500" marR="0" indent="-57150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600" b="1" dirty="0">
                <a:latin typeface="Montserrat" pitchFamily="2" charset="77"/>
              </a:rPr>
              <a:t>1800/2000 ore </a:t>
            </a:r>
            <a:r>
              <a:rPr lang="it-IT" sz="3600" dirty="0">
                <a:latin typeface="Montserrat" pitchFamily="2" charset="77"/>
              </a:rPr>
              <a:t>totali (fino 3000 per i corsi triennali)</a:t>
            </a:r>
          </a:p>
          <a:p>
            <a:pPr marL="571500" marR="0" indent="-57150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600" dirty="0">
                <a:latin typeface="Montserrat" pitchFamily="2" charset="77"/>
              </a:rPr>
              <a:t>Minimo 35% di tirocinio (di solito </a:t>
            </a:r>
            <a:r>
              <a:rPr lang="it-IT" sz="3600" b="1" dirty="0">
                <a:latin typeface="Montserrat" pitchFamily="2" charset="77"/>
              </a:rPr>
              <a:t>700/800 ore</a:t>
            </a:r>
            <a:r>
              <a:rPr lang="it-IT" sz="3600" dirty="0">
                <a:latin typeface="Montserrat" pitchFamily="2" charset="77"/>
              </a:rPr>
              <a:t>) o apprendistato di terzo livello (alta formazione e ricerca)</a:t>
            </a:r>
          </a:p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dirty="0">
              <a:latin typeface="Montserrat" pitchFamily="2" charset="77"/>
            </a:endParaRPr>
          </a:p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dirty="0">
                <a:latin typeface="Montserrat" pitchFamily="2" charset="77"/>
              </a:rPr>
              <a:t>Alta specializzazione tecnologica</a:t>
            </a:r>
          </a:p>
          <a:p>
            <a:pPr marL="571500" marR="0" indent="-57150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600" dirty="0">
                <a:latin typeface="Montserrat" pitchFamily="2" charset="77"/>
              </a:rPr>
              <a:t>60% docenza del mondo del lavoro</a:t>
            </a:r>
          </a:p>
          <a:p>
            <a:pPr marL="571500" marR="0" indent="-571500" algn="l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600" dirty="0">
                <a:latin typeface="Montserrat" pitchFamily="2" charset="77"/>
              </a:rPr>
              <a:t>Progetti e applicazioni reali, ricerca applicata</a:t>
            </a:r>
          </a:p>
        </p:txBody>
      </p:sp>
    </p:spTree>
    <p:extLst>
      <p:ext uri="{BB962C8B-B14F-4D97-AF65-F5344CB8AC3E}">
        <p14:creationId xmlns:p14="http://schemas.microsoft.com/office/powerpoint/2010/main" val="33047075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3A268-807D-FCF0-7E11-522E55B33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5258C3-7B10-9E6A-FF15-DE84C8AA3599}"/>
              </a:ext>
            </a:extLst>
          </p:cNvPr>
          <p:cNvSpPr txBox="1"/>
          <p:nvPr/>
        </p:nvSpPr>
        <p:spPr>
          <a:xfrm>
            <a:off x="685112" y="767507"/>
            <a:ext cx="2303848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it-IT" sz="7200" b="1" dirty="0">
                <a:latin typeface="Montserrat" pitchFamily="2" charset="77"/>
              </a:rPr>
              <a:t>Canali di accesso al sistema ITS</a:t>
            </a:r>
            <a:endParaRPr lang="it-IT" sz="7200" dirty="0">
              <a:latin typeface="Montserrat" pitchFamily="2" charset="77"/>
            </a:endParaRPr>
          </a:p>
        </p:txBody>
      </p:sp>
      <p:sp>
        <p:nvSpPr>
          <p:cNvPr id="6" name="Rettangolo">
            <a:extLst>
              <a:ext uri="{FF2B5EF4-FFF2-40B4-BE49-F238E27FC236}">
                <a16:creationId xmlns:a16="http://schemas.microsoft.com/office/drawing/2014/main" id="{1E656129-D8CE-B8A5-64BD-49FF2121D517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4D1ABA-D54A-81F8-1602-7F32DF62E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12" y="2024347"/>
            <a:ext cx="18026743" cy="1054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089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80B130-BEFE-6A86-E61C-E82B03B45172}"/>
              </a:ext>
            </a:extLst>
          </p:cNvPr>
          <p:cNvSpPr txBox="1"/>
          <p:nvPr/>
        </p:nvSpPr>
        <p:spPr>
          <a:xfrm>
            <a:off x="685112" y="767507"/>
            <a:ext cx="2303848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it-IT" sz="7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Il sistema ITS</a:t>
            </a:r>
            <a:r>
              <a:rPr kumimoji="0" lang="it-IT" sz="7200" b="1" i="0" u="none" strike="noStrike" cap="none" spc="0" normalizeH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 lombardo</a:t>
            </a:r>
            <a:endParaRPr lang="it-IT" sz="7200" b="1" dirty="0">
              <a:latin typeface="Montserrat" pitchFamily="2" charset="77"/>
            </a:endParaRPr>
          </a:p>
        </p:txBody>
      </p:sp>
      <p:sp>
        <p:nvSpPr>
          <p:cNvPr id="6" name="Rettangolo">
            <a:extLst>
              <a:ext uri="{FF2B5EF4-FFF2-40B4-BE49-F238E27FC236}">
                <a16:creationId xmlns:a16="http://schemas.microsoft.com/office/drawing/2014/main" id="{34BC195B-6E98-72F5-D060-FEF311C52587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" name="Google Shape;101;p15">
            <a:extLst>
              <a:ext uri="{FF2B5EF4-FFF2-40B4-BE49-F238E27FC236}">
                <a16:creationId xmlns:a16="http://schemas.microsoft.com/office/drawing/2014/main" id="{64336AA6-95C2-19FE-17D8-A9307E758D71}"/>
              </a:ext>
            </a:extLst>
          </p:cNvPr>
          <p:cNvSpPr txBox="1"/>
          <p:nvPr/>
        </p:nvSpPr>
        <p:spPr>
          <a:xfrm>
            <a:off x="2405400" y="7790935"/>
            <a:ext cx="4779171" cy="311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34">
              <a:spcAft>
                <a:spcPts val="2667"/>
              </a:spcAft>
              <a:buClr>
                <a:srgbClr val="C01818"/>
              </a:buClr>
              <a:buSzPts val="1100"/>
            </a:pPr>
            <a:r>
              <a:rPr lang="it-IT" sz="3600" dirty="0">
                <a:latin typeface="Helvetica Neue"/>
                <a:ea typeface="Helvetica Neue"/>
                <a:cs typeface="Helvetica Neue"/>
              </a:rPr>
              <a:t>In Lombardia sono presenti 27 Fondazioni ITS che offrono </a:t>
            </a:r>
            <a:r>
              <a:rPr lang="it-IT" sz="3600" b="1" dirty="0">
                <a:latin typeface="Helvetica Neue"/>
                <a:ea typeface="Helvetica Neue"/>
                <a:cs typeface="Helvetica Neue"/>
              </a:rPr>
              <a:t>percorsi in tutte le aree tecnologiche</a:t>
            </a:r>
          </a:p>
        </p:txBody>
      </p:sp>
      <p:sp>
        <p:nvSpPr>
          <p:cNvPr id="33" name="Google Shape;102;p15">
            <a:extLst>
              <a:ext uri="{FF2B5EF4-FFF2-40B4-BE49-F238E27FC236}">
                <a16:creationId xmlns:a16="http://schemas.microsoft.com/office/drawing/2014/main" id="{DE159B9E-C796-B018-0F3D-7FC21321F0D6}"/>
              </a:ext>
            </a:extLst>
          </p:cNvPr>
          <p:cNvSpPr txBox="1"/>
          <p:nvPr/>
        </p:nvSpPr>
        <p:spPr>
          <a:xfrm>
            <a:off x="17199426" y="7790935"/>
            <a:ext cx="477916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34">
              <a:buClr>
                <a:srgbClr val="C01818"/>
              </a:buClr>
              <a:buSzPts val="1100"/>
            </a:pPr>
            <a:r>
              <a:rPr lang="it" sz="3600" dirty="0">
                <a:latin typeface="Helvetica Neue"/>
                <a:ea typeface="Helvetica Neue"/>
                <a:cs typeface="Helvetica Neue"/>
              </a:rPr>
              <a:t>Per l’anno 2024/25 </a:t>
            </a:r>
            <a:r>
              <a:rPr lang="it" sz="3600" b="1" dirty="0">
                <a:latin typeface="Helvetica Neue"/>
                <a:ea typeface="Helvetica Neue"/>
                <a:cs typeface="Helvetica Neue"/>
              </a:rPr>
              <a:t>4825 sono gli studenti iscritti ai primi anni</a:t>
            </a:r>
            <a:r>
              <a:rPr lang="it" sz="3600" dirty="0">
                <a:latin typeface="Helvetica Neue"/>
                <a:ea typeface="Helvetica Neue"/>
                <a:cs typeface="Helvetica Neue"/>
              </a:rPr>
              <a:t> e </a:t>
            </a:r>
            <a:r>
              <a:rPr lang="it" sz="3600" b="1" dirty="0">
                <a:latin typeface="Helvetica Neue"/>
                <a:ea typeface="Helvetica Neue"/>
                <a:cs typeface="Helvetica Neue"/>
              </a:rPr>
              <a:t>3665 ai secondi anni</a:t>
            </a:r>
            <a:endParaRPr sz="3600" b="1" dirty="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4" name="Google Shape;103;p15">
            <a:extLst>
              <a:ext uri="{FF2B5EF4-FFF2-40B4-BE49-F238E27FC236}">
                <a16:creationId xmlns:a16="http://schemas.microsoft.com/office/drawing/2014/main" id="{8FA16C28-07AA-B7DE-E207-84A1E17FFE7F}"/>
              </a:ext>
            </a:extLst>
          </p:cNvPr>
          <p:cNvSpPr txBox="1"/>
          <p:nvPr/>
        </p:nvSpPr>
        <p:spPr>
          <a:xfrm>
            <a:off x="17199428" y="4115568"/>
            <a:ext cx="4779171" cy="3282806"/>
          </a:xfrm>
          <a:prstGeom prst="rect">
            <a:avLst/>
          </a:prstGeom>
          <a:noFill/>
          <a:ln w="9525" cap="flat" cmpd="sng">
            <a:solidFill>
              <a:srgbClr val="C00D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algn="l"/>
            <a:endParaRPr sz="1067" dirty="0">
              <a:solidFill>
                <a:srgbClr val="C00D0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r>
              <a:rPr lang="it" sz="5333" dirty="0">
                <a:solidFill>
                  <a:srgbClr val="C00D0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8500+</a:t>
            </a:r>
            <a:endParaRPr sz="5333" dirty="0">
              <a:solidFill>
                <a:srgbClr val="C00D0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r>
              <a:rPr lang="it" sz="5333" dirty="0">
                <a:solidFill>
                  <a:srgbClr val="C00D0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studenti</a:t>
            </a:r>
            <a:endParaRPr sz="5333" dirty="0">
              <a:solidFill>
                <a:srgbClr val="C00D0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r>
              <a:rPr lang="it" sz="5333" dirty="0">
                <a:solidFill>
                  <a:srgbClr val="C00D0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iscritti</a:t>
            </a:r>
            <a:endParaRPr sz="5333" dirty="0">
              <a:solidFill>
                <a:srgbClr val="C00D0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algn="l"/>
            <a:endParaRPr sz="1067" dirty="0">
              <a:solidFill>
                <a:srgbClr val="C00D0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5" name="Google Shape;104;p15">
            <a:extLst>
              <a:ext uri="{FF2B5EF4-FFF2-40B4-BE49-F238E27FC236}">
                <a16:creationId xmlns:a16="http://schemas.microsoft.com/office/drawing/2014/main" id="{333DDCCF-8F27-4C17-2207-E3420B4F4FA3}"/>
              </a:ext>
            </a:extLst>
          </p:cNvPr>
          <p:cNvSpPr txBox="1"/>
          <p:nvPr/>
        </p:nvSpPr>
        <p:spPr>
          <a:xfrm>
            <a:off x="2405400" y="4115600"/>
            <a:ext cx="4779171" cy="3282806"/>
          </a:xfrm>
          <a:prstGeom prst="rect">
            <a:avLst/>
          </a:prstGeom>
          <a:noFill/>
          <a:ln w="9525" cap="flat" cmpd="sng">
            <a:solidFill>
              <a:srgbClr val="C00D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algn="l"/>
            <a:endParaRPr sz="1067" dirty="0">
              <a:solidFill>
                <a:srgbClr val="C00D0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r>
              <a:rPr lang="it" sz="5333" dirty="0">
                <a:solidFill>
                  <a:srgbClr val="C00D0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</a:t>
            </a:r>
            <a:r>
              <a:rPr lang="it-IT" sz="5333" dirty="0">
                <a:solidFill>
                  <a:srgbClr val="C00D0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7</a:t>
            </a:r>
            <a:endParaRPr sz="5333" dirty="0">
              <a:solidFill>
                <a:srgbClr val="C00D0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r>
              <a:rPr lang="it" sz="5333" dirty="0">
                <a:solidFill>
                  <a:srgbClr val="C00D0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ITS Academy</a:t>
            </a:r>
            <a:endParaRPr sz="5333" dirty="0">
              <a:solidFill>
                <a:srgbClr val="C00D0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algn="l"/>
            <a:endParaRPr sz="1067" dirty="0">
              <a:solidFill>
                <a:srgbClr val="C00D0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6" name="Google Shape;102;p15">
            <a:extLst>
              <a:ext uri="{FF2B5EF4-FFF2-40B4-BE49-F238E27FC236}">
                <a16:creationId xmlns:a16="http://schemas.microsoft.com/office/drawing/2014/main" id="{20979868-EB19-E7B8-AB83-7213B48961D1}"/>
              </a:ext>
            </a:extLst>
          </p:cNvPr>
          <p:cNvSpPr txBox="1"/>
          <p:nvPr/>
        </p:nvSpPr>
        <p:spPr>
          <a:xfrm>
            <a:off x="9802414" y="7790935"/>
            <a:ext cx="477917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34">
              <a:buClr>
                <a:srgbClr val="C01818"/>
              </a:buClr>
              <a:buSzPts val="1100"/>
            </a:pPr>
            <a:r>
              <a:rPr lang="it" sz="3600" dirty="0">
                <a:latin typeface="Helvetica Neue"/>
                <a:ea typeface="Helvetica Neue"/>
                <a:cs typeface="Helvetica Neue"/>
              </a:rPr>
              <a:t>Per l’anno 2024/25 sono attive </a:t>
            </a:r>
            <a:r>
              <a:rPr lang="it" sz="3600" b="1" dirty="0">
                <a:latin typeface="Helvetica Neue"/>
                <a:ea typeface="Helvetica Neue"/>
                <a:cs typeface="Helvetica Neue"/>
              </a:rPr>
              <a:t>208 classi prime</a:t>
            </a:r>
            <a:r>
              <a:rPr lang="it" sz="3600" dirty="0">
                <a:latin typeface="Helvetica Neue"/>
                <a:ea typeface="Helvetica Neue"/>
                <a:cs typeface="Helvetica Neue"/>
              </a:rPr>
              <a:t> 2024/26 e </a:t>
            </a:r>
            <a:r>
              <a:rPr lang="it" sz="3600" b="1" dirty="0">
                <a:latin typeface="Helvetica Neue"/>
                <a:ea typeface="Helvetica Neue"/>
                <a:cs typeface="Helvetica Neue"/>
              </a:rPr>
              <a:t>167 classi seconde</a:t>
            </a:r>
            <a:r>
              <a:rPr lang="it" sz="3600" dirty="0">
                <a:latin typeface="Helvetica Neue"/>
                <a:ea typeface="Helvetica Neue"/>
                <a:cs typeface="Helvetica Neue"/>
              </a:rPr>
              <a:t> 2023/25</a:t>
            </a:r>
            <a:endParaRPr sz="3600" b="1" dirty="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8A8454C6-01D1-D84E-1DE6-F4EBEF67B874}"/>
              </a:ext>
            </a:extLst>
          </p:cNvPr>
          <p:cNvSpPr txBox="1"/>
          <p:nvPr/>
        </p:nvSpPr>
        <p:spPr>
          <a:xfrm>
            <a:off x="9802414" y="4115568"/>
            <a:ext cx="4779171" cy="3282806"/>
          </a:xfrm>
          <a:prstGeom prst="rect">
            <a:avLst/>
          </a:prstGeom>
          <a:noFill/>
          <a:ln w="9525" cap="flat" cmpd="sng">
            <a:solidFill>
              <a:srgbClr val="C00D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algn="l"/>
            <a:endParaRPr sz="1067" dirty="0">
              <a:solidFill>
                <a:srgbClr val="C00D0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r>
              <a:rPr lang="it" sz="5333" dirty="0">
                <a:solidFill>
                  <a:srgbClr val="C00D0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208</a:t>
            </a:r>
            <a:endParaRPr sz="5333" dirty="0">
              <a:solidFill>
                <a:srgbClr val="C00D0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r>
              <a:rPr lang="it-IT" sz="5333" dirty="0">
                <a:solidFill>
                  <a:srgbClr val="C00D0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corsi</a:t>
            </a:r>
          </a:p>
          <a:p>
            <a:r>
              <a:rPr lang="it-IT" sz="5333" dirty="0">
                <a:solidFill>
                  <a:srgbClr val="C00D0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2024/26</a:t>
            </a:r>
            <a:endParaRPr sz="5333" dirty="0">
              <a:solidFill>
                <a:srgbClr val="C00D0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algn="l"/>
            <a:endParaRPr sz="1067" dirty="0">
              <a:solidFill>
                <a:srgbClr val="C00D0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99914182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FE412-80F4-3699-0C27-8ABA7B015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4DB535-B907-C0EB-9BB3-9BA3910E7B52}"/>
              </a:ext>
            </a:extLst>
          </p:cNvPr>
          <p:cNvSpPr txBox="1"/>
          <p:nvPr/>
        </p:nvSpPr>
        <p:spPr>
          <a:xfrm>
            <a:off x="685112" y="705952"/>
            <a:ext cx="2303848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it" sz="8000" b="1" dirty="0">
                <a:latin typeface="Montserrat"/>
                <a:ea typeface="Montserrat"/>
                <a:cs typeface="Montserrat"/>
                <a:sym typeface="Montserrat"/>
              </a:rPr>
              <a:t>L’offerta PCTO degli ITS lombardi</a:t>
            </a:r>
            <a:endParaRPr lang="it-IT" sz="7200" b="1" dirty="0">
              <a:latin typeface="Montserrat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94D189-4B08-A9F6-4811-2F12D46D009D}"/>
              </a:ext>
            </a:extLst>
          </p:cNvPr>
          <p:cNvSpPr txBox="1"/>
          <p:nvPr/>
        </p:nvSpPr>
        <p:spPr>
          <a:xfrm>
            <a:off x="685112" y="1990222"/>
            <a:ext cx="2190056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Montserrat" pitchFamily="2" charset="77"/>
                <a:sym typeface="Helvetica Neue"/>
              </a:rPr>
              <a:t>https://</a:t>
            </a:r>
            <a:r>
              <a:rPr kumimoji="0" lang="it-IT" sz="40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Montserrat" pitchFamily="2" charset="77"/>
                <a:sym typeface="Helvetica Neue"/>
              </a:rPr>
              <a:t>elearning.sviluppolavoroitalia.it</a:t>
            </a: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Montserrat" pitchFamily="2" charset="77"/>
                <a:sym typeface="Helvetica Neue"/>
              </a:rPr>
              <a:t>/</a:t>
            </a:r>
            <a:r>
              <a:rPr kumimoji="0" lang="it-IT" sz="40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Montserrat" pitchFamily="2" charset="77"/>
                <a:sym typeface="Helvetica Neue"/>
              </a:rPr>
              <a:t>course</a:t>
            </a: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Montserrat" pitchFamily="2" charset="77"/>
                <a:sym typeface="Helvetica Neue"/>
              </a:rPr>
              <a:t>/</a:t>
            </a:r>
            <a:r>
              <a:rPr kumimoji="0" lang="it-IT" sz="40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Montserrat" pitchFamily="2" charset="77"/>
                <a:sym typeface="Helvetica Neue"/>
              </a:rPr>
              <a:t>view.php?id</a:t>
            </a: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Montserrat" pitchFamily="2" charset="77"/>
                <a:sym typeface="Helvetica Neue"/>
              </a:rPr>
              <a:t>=466&amp;section=2</a:t>
            </a:r>
            <a:endParaRPr lang="it-IT" sz="3600" dirty="0">
              <a:solidFill>
                <a:srgbClr val="C00000"/>
              </a:solidFill>
              <a:latin typeface="Montserrat" pitchFamily="2" charset="77"/>
            </a:endParaRPr>
          </a:p>
        </p:txBody>
      </p:sp>
      <p:sp>
        <p:nvSpPr>
          <p:cNvPr id="6" name="Rettangolo">
            <a:extLst>
              <a:ext uri="{FF2B5EF4-FFF2-40B4-BE49-F238E27FC236}">
                <a16:creationId xmlns:a16="http://schemas.microsoft.com/office/drawing/2014/main" id="{D5CABDAB-F3BD-DF67-32E3-906FE2AA11EE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1F409E-50B5-E3CB-1042-23E60301AFDF}"/>
              </a:ext>
            </a:extLst>
          </p:cNvPr>
          <p:cNvSpPr txBox="1"/>
          <p:nvPr/>
        </p:nvSpPr>
        <p:spPr>
          <a:xfrm>
            <a:off x="15366510" y="3626942"/>
            <a:ext cx="8357089" cy="28725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dirty="0">
                <a:latin typeface="Montserrat" pitchFamily="2" charset="77"/>
              </a:rPr>
              <a:t>Sul portale DIGITAL LEARNING di SVILUPPO LAVORO ITALIA (Ministero del Lavoro) è disponibile un </a:t>
            </a:r>
            <a:r>
              <a:rPr lang="it-IT" sz="3600" b="1" dirty="0">
                <a:solidFill>
                  <a:srgbClr val="C00000"/>
                </a:solidFill>
                <a:latin typeface="Montserrat" pitchFamily="2" charset="77"/>
              </a:rPr>
              <a:t>catalogo dell’offerta di PCTO degli ITS lombardi.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53CEB3D-8ADD-5A5A-3861-25E7B1549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11" y="3078302"/>
            <a:ext cx="14441677" cy="925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9172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80B130-BEFE-6A86-E61C-E82B03B45172}"/>
              </a:ext>
            </a:extLst>
          </p:cNvPr>
          <p:cNvSpPr txBox="1"/>
          <p:nvPr/>
        </p:nvSpPr>
        <p:spPr>
          <a:xfrm>
            <a:off x="685112" y="705952"/>
            <a:ext cx="2303848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it" sz="8000" b="1" dirty="0">
                <a:latin typeface="Montserrat"/>
                <a:ea typeface="Montserrat"/>
                <a:cs typeface="Montserrat"/>
                <a:sym typeface="Montserrat"/>
              </a:rPr>
              <a:t>La sfida dell’orientamento</a:t>
            </a:r>
            <a:endParaRPr lang="it-IT" sz="7200" b="1" dirty="0">
              <a:latin typeface="Montserrat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B72CA4-AE38-C457-4DF3-BA48C4B2498B}"/>
              </a:ext>
            </a:extLst>
          </p:cNvPr>
          <p:cNvSpPr txBox="1"/>
          <p:nvPr/>
        </p:nvSpPr>
        <p:spPr>
          <a:xfrm>
            <a:off x="685112" y="2262753"/>
            <a:ext cx="23038488" cy="7581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L’anello debole della catena oggi è il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numero ancora troppo esiguo di studenti che scelgono il sistema ITS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; è un problema legato ad una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scarsa conoscenza del sistema 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e un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atteggiamento a volte ideologico 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rispetto alla formazione professionalizzante.</a:t>
            </a:r>
          </a:p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Montserrat" pitchFamily="2" charset="77"/>
              <a:sym typeface="Helvetica Neue"/>
            </a:endParaRPr>
          </a:p>
          <a:p>
            <a:pPr algn="just">
              <a:lnSpc>
                <a:spcPct val="150000"/>
              </a:lnSpc>
            </a:pPr>
            <a:r>
              <a:rPr lang="it-IT" sz="3600" dirty="0">
                <a:latin typeface="Montserrat" pitchFamily="2" charset="77"/>
              </a:rPr>
              <a:t>La nuova </a:t>
            </a:r>
            <a:r>
              <a:rPr lang="it-IT" sz="3600" b="1" dirty="0">
                <a:latin typeface="Montserrat" pitchFamily="2" charset="77"/>
              </a:rPr>
              <a:t>riforma dell’orientamento </a:t>
            </a:r>
            <a:r>
              <a:rPr lang="it-IT" sz="3600" dirty="0">
                <a:latin typeface="Montserrat" pitchFamily="2" charset="77"/>
              </a:rPr>
              <a:t>(con l’introduzione dei docenti tutor e orientatori) e la </a:t>
            </a:r>
            <a:r>
              <a:rPr lang="it-IT" sz="3600" b="1" dirty="0">
                <a:latin typeface="Montserrat" pitchFamily="2" charset="77"/>
              </a:rPr>
              <a:t>sperimentazione della filiera professionalizzante </a:t>
            </a:r>
            <a:r>
              <a:rPr lang="it-IT" sz="3600" dirty="0">
                <a:latin typeface="Montserrat" pitchFamily="2" charset="77"/>
              </a:rPr>
              <a:t>(4+2) contribuiranno a migliorare la conoscenza del sistema ITS, favorire una più stretta integrazione tra il sistema scolastico e della formazione professionale e il sistema terziario ITS e potenziare l’orientamento verso le professioni STEAM tenendo conto delle attitudini e delle vocazioni dei giovani. </a:t>
            </a:r>
          </a:p>
        </p:txBody>
      </p:sp>
      <p:sp>
        <p:nvSpPr>
          <p:cNvPr id="6" name="Rettangolo">
            <a:extLst>
              <a:ext uri="{FF2B5EF4-FFF2-40B4-BE49-F238E27FC236}">
                <a16:creationId xmlns:a16="http://schemas.microsoft.com/office/drawing/2014/main" id="{BDA734E8-74AB-680B-9108-30FCA3790DEC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173475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86D11-02E3-F48A-2646-8B867E57E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D0F227-95D7-6720-CEB1-38DFB71A43D5}"/>
              </a:ext>
            </a:extLst>
          </p:cNvPr>
          <p:cNvSpPr txBox="1"/>
          <p:nvPr/>
        </p:nvSpPr>
        <p:spPr>
          <a:xfrm>
            <a:off x="685112" y="705952"/>
            <a:ext cx="2303848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it" sz="8000" b="1" dirty="0">
                <a:latin typeface="Montserrat"/>
                <a:ea typeface="Montserrat"/>
                <a:cs typeface="Montserrat"/>
                <a:sym typeface="Montserrat"/>
              </a:rPr>
              <a:t>Accesso a un percorso ITS</a:t>
            </a:r>
            <a:endParaRPr lang="it-IT" sz="7200" b="1" dirty="0">
              <a:latin typeface="Montserrat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6395C3-05C9-206F-6E49-BDC257CE75EE}"/>
              </a:ext>
            </a:extLst>
          </p:cNvPr>
          <p:cNvSpPr txBox="1"/>
          <p:nvPr/>
        </p:nvSpPr>
        <p:spPr>
          <a:xfrm>
            <a:off x="685112" y="2262753"/>
            <a:ext cx="23038488" cy="8412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Gli ITS Academy offrono tipicamente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sui loro siti istituzionali 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diversi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strumenti di orientamento</a:t>
            </a:r>
          </a:p>
          <a:p>
            <a:pPr marL="571500" marR="0" indent="-57150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3600" dirty="0">
                <a:latin typeface="Montserrat" pitchFamily="2" charset="77"/>
              </a:rPr>
              <a:t>Kit di auto-orientamento</a:t>
            </a:r>
          </a:p>
          <a:p>
            <a:pPr marL="571500" marR="0" indent="-57150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3600" dirty="0">
                <a:latin typeface="Montserrat" pitchFamily="2" charset="77"/>
              </a:rPr>
              <a:t>Open Day</a:t>
            </a:r>
          </a:p>
          <a:p>
            <a:pPr marL="571500" marR="0" indent="-57150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3600" dirty="0">
                <a:latin typeface="Montserrat" pitchFamily="2" charset="77"/>
              </a:rPr>
              <a:t>Colloqui individuali</a:t>
            </a:r>
          </a:p>
          <a:p>
            <a:pPr marL="571500" marR="0" indent="-57150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3600" dirty="0">
                <a:latin typeface="Montserrat" pitchFamily="2" charset="77"/>
              </a:rPr>
              <a:t>Esperienze laboratoriali, mini LAB, project work</a:t>
            </a:r>
          </a:p>
          <a:p>
            <a:pPr marL="571500" marR="0" indent="-57150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3600" dirty="0">
                <a:latin typeface="Montserrat" pitchFamily="2" charset="77"/>
              </a:rPr>
              <a:t>Settimane orientative, campus residenziali</a:t>
            </a:r>
          </a:p>
          <a:p>
            <a:pPr marL="571500" marR="0" indent="-57150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it-IT" sz="3600" dirty="0">
              <a:latin typeface="Montserrat" pitchFamily="2" charset="77"/>
            </a:endParaRPr>
          </a:p>
          <a:p>
            <a:pPr marR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3600" b="1" dirty="0">
                <a:latin typeface="Montserrat" pitchFamily="2" charset="77"/>
              </a:rPr>
              <a:t>Per accedere ai corsi ITS sono previste delle selezioni in ingresso</a:t>
            </a:r>
            <a:r>
              <a:rPr lang="it-IT" sz="3600" dirty="0">
                <a:latin typeface="Montserrat" pitchFamily="2" charset="77"/>
              </a:rPr>
              <a:t> che usualmente prevedono delle prove scritte e un colloquio motivazionale; sui siti istituzionali delle Fondazioni ITS è possibile trovare le informazioni e consultare i </a:t>
            </a:r>
            <a:r>
              <a:rPr lang="it-IT" sz="3600" b="1" dirty="0">
                <a:latin typeface="Montserrat" pitchFamily="2" charset="77"/>
              </a:rPr>
              <a:t>Bandi/Avvisi di Selezione</a:t>
            </a:r>
            <a:r>
              <a:rPr lang="it-IT" sz="3600" dirty="0">
                <a:latin typeface="Montserrat" pitchFamily="2" charset="77"/>
              </a:rPr>
              <a:t>.</a:t>
            </a:r>
          </a:p>
        </p:txBody>
      </p:sp>
      <p:sp>
        <p:nvSpPr>
          <p:cNvPr id="6" name="Rettangolo">
            <a:extLst>
              <a:ext uri="{FF2B5EF4-FFF2-40B4-BE49-F238E27FC236}">
                <a16:creationId xmlns:a16="http://schemas.microsoft.com/office/drawing/2014/main" id="{9AFC7228-BEDC-5162-7573-42438EF3B6C7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53027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A61CB-83CE-2D4C-2989-0FE83F154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3D6FC2-1EB0-17FF-8D9D-14662F4E0A68}"/>
              </a:ext>
            </a:extLst>
          </p:cNvPr>
          <p:cNvSpPr txBox="1"/>
          <p:nvPr/>
        </p:nvSpPr>
        <p:spPr>
          <a:xfrm>
            <a:off x="685112" y="705952"/>
            <a:ext cx="2303848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it" sz="8000" b="1" dirty="0">
                <a:latin typeface="Montserrat"/>
                <a:ea typeface="Montserrat"/>
                <a:cs typeface="Montserrat"/>
                <a:sym typeface="Montserrat"/>
              </a:rPr>
              <a:t>Portale UNICA – sezione ITS</a:t>
            </a:r>
            <a:endParaRPr lang="it-IT" sz="7200" b="1" dirty="0">
              <a:latin typeface="Montserrat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487C78B-DEFD-F90B-42DA-77788B817F77}"/>
              </a:ext>
            </a:extLst>
          </p:cNvPr>
          <p:cNvSpPr txBox="1"/>
          <p:nvPr/>
        </p:nvSpPr>
        <p:spPr>
          <a:xfrm>
            <a:off x="685112" y="1990222"/>
            <a:ext cx="1762151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Montserrat" pitchFamily="2" charset="77"/>
                <a:sym typeface="Helvetica Neue"/>
              </a:rPr>
              <a:t>https://</a:t>
            </a:r>
            <a:r>
              <a:rPr kumimoji="0" lang="it-IT" sz="40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Montserrat" pitchFamily="2" charset="77"/>
                <a:sym typeface="Helvetica Neue"/>
              </a:rPr>
              <a:t>unica.istruzione.gov.it</a:t>
            </a: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Montserrat" pitchFamily="2" charset="77"/>
                <a:sym typeface="Helvetica Neue"/>
              </a:rPr>
              <a:t>/</a:t>
            </a:r>
            <a:endParaRPr lang="it-IT" sz="4000" b="1" dirty="0">
              <a:solidFill>
                <a:srgbClr val="C00000"/>
              </a:solidFill>
              <a:latin typeface="Montserrat" pitchFamily="2" charset="77"/>
            </a:endParaRPr>
          </a:p>
        </p:txBody>
      </p:sp>
      <p:sp>
        <p:nvSpPr>
          <p:cNvPr id="6" name="Rettangolo">
            <a:extLst>
              <a:ext uri="{FF2B5EF4-FFF2-40B4-BE49-F238E27FC236}">
                <a16:creationId xmlns:a16="http://schemas.microsoft.com/office/drawing/2014/main" id="{5E07D379-7FB4-2F7F-A111-F0348C5FB883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133F4C0-7197-5442-B772-87272C0AD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28" y="2884643"/>
            <a:ext cx="9085905" cy="97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1490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60ECC-4E9D-5806-0A7F-9E9365B2D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588CF0-9749-FE64-BEA5-45486075734B}"/>
              </a:ext>
            </a:extLst>
          </p:cNvPr>
          <p:cNvSpPr txBox="1"/>
          <p:nvPr/>
        </p:nvSpPr>
        <p:spPr>
          <a:xfrm>
            <a:off x="685112" y="705952"/>
            <a:ext cx="2303848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it" sz="8000" b="1" dirty="0">
                <a:latin typeface="Montserrat"/>
                <a:ea typeface="Montserrat"/>
                <a:cs typeface="Montserrat"/>
                <a:sym typeface="Montserrat"/>
              </a:rPr>
              <a:t>Portale NAZIONALE del sistema ITS</a:t>
            </a:r>
            <a:endParaRPr lang="it-IT" sz="7200" b="1" dirty="0">
              <a:latin typeface="Montserrat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92EE8A-A92F-94B1-93E2-040AF27F4131}"/>
              </a:ext>
            </a:extLst>
          </p:cNvPr>
          <p:cNvSpPr txBox="1"/>
          <p:nvPr/>
        </p:nvSpPr>
        <p:spPr>
          <a:xfrm>
            <a:off x="685112" y="1990222"/>
            <a:ext cx="1762151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Montserrat" pitchFamily="2" charset="77"/>
                <a:sym typeface="Helvetica Neue"/>
              </a:rPr>
              <a:t>https://</a:t>
            </a:r>
            <a:r>
              <a:rPr kumimoji="0" lang="it-IT" sz="40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Montserrat" pitchFamily="2" charset="77"/>
                <a:sym typeface="Helvetica Neue"/>
              </a:rPr>
              <a:t>sistemaits.istruzione.gov.it</a:t>
            </a: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Montserrat" pitchFamily="2" charset="77"/>
                <a:sym typeface="Helvetica Neue"/>
              </a:rPr>
              <a:t>/</a:t>
            </a:r>
            <a:r>
              <a:rPr lang="it-IT" sz="4000" b="1" dirty="0" err="1">
                <a:solidFill>
                  <a:srgbClr val="C00000"/>
                </a:solidFill>
                <a:latin typeface="Montserrat" pitchFamily="2" charset="77"/>
              </a:rPr>
              <a:t>Portaleitsacademy</a:t>
            </a:r>
            <a:endParaRPr lang="it-IT" sz="4000" b="1" dirty="0">
              <a:solidFill>
                <a:srgbClr val="C00000"/>
              </a:solidFill>
              <a:latin typeface="Montserrat" pitchFamily="2" charset="77"/>
            </a:endParaRPr>
          </a:p>
        </p:txBody>
      </p:sp>
      <p:sp>
        <p:nvSpPr>
          <p:cNvPr id="6" name="Rettangolo">
            <a:extLst>
              <a:ext uri="{FF2B5EF4-FFF2-40B4-BE49-F238E27FC236}">
                <a16:creationId xmlns:a16="http://schemas.microsoft.com/office/drawing/2014/main" id="{371A0D15-9D69-9BDA-CA97-30DF3B9CDEB0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D236B70-C836-F4F7-3B72-FCF7FB689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12" y="3078302"/>
            <a:ext cx="17621510" cy="913017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39C87FD-67ED-40AD-8B86-E097F9105FC9}"/>
              </a:ext>
            </a:extLst>
          </p:cNvPr>
          <p:cNvSpPr txBox="1"/>
          <p:nvPr/>
        </p:nvSpPr>
        <p:spPr>
          <a:xfrm>
            <a:off x="18436282" y="3078302"/>
            <a:ext cx="5287318" cy="67505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dirty="0">
                <a:latin typeface="Montserrat" pitchFamily="2" charset="77"/>
              </a:rPr>
              <a:t>Il nuovo punto di accesso unico nazionale al sistema ITS, in attuazione del </a:t>
            </a:r>
            <a:r>
              <a:rPr lang="it-IT" sz="3600" b="1" dirty="0">
                <a:solidFill>
                  <a:srgbClr val="C00000"/>
                </a:solidFill>
                <a:latin typeface="Montserrat" pitchFamily="2" charset="77"/>
              </a:rPr>
              <a:t>regolamento (UE) 2018/1724</a:t>
            </a:r>
            <a:r>
              <a:rPr lang="it-IT" sz="3600" dirty="0">
                <a:latin typeface="Montserrat" pitchFamily="2" charset="77"/>
              </a:rPr>
              <a:t>, che prevede l’istituzione di uno </a:t>
            </a:r>
            <a:r>
              <a:rPr lang="it-IT" sz="3600" b="1" dirty="0">
                <a:solidFill>
                  <a:srgbClr val="C00000"/>
                </a:solidFill>
                <a:latin typeface="Montserrat" pitchFamily="2" charset="77"/>
              </a:rPr>
              <a:t>Sportello Digitale Unico (SDG);</a:t>
            </a:r>
          </a:p>
          <a:p>
            <a:pPr marL="0" marR="0" indent="0" algn="l" defTabSz="24383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dirty="0">
                <a:latin typeface="Montserrat" pitchFamily="2" charset="77"/>
              </a:rPr>
              <a:t>collegato alla nuova piattaforma ministeriale </a:t>
            </a:r>
            <a:r>
              <a:rPr lang="it-IT" sz="3600" b="1" dirty="0">
                <a:solidFill>
                  <a:srgbClr val="C00000"/>
                </a:solidFill>
                <a:latin typeface="Montserrat" pitchFamily="2" charset="77"/>
              </a:rPr>
              <a:t>UNICA</a:t>
            </a:r>
            <a:r>
              <a:rPr lang="it-IT" sz="3600" b="1" dirty="0">
                <a:latin typeface="Montserrat" pitchFamily="2" charset="77"/>
              </a:rPr>
              <a:t>.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7394110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5286E-0F8E-7A7C-6A09-B4C55990D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4EF69FD-E7FC-E431-B270-3694589AABA1}"/>
              </a:ext>
            </a:extLst>
          </p:cNvPr>
          <p:cNvSpPr txBox="1"/>
          <p:nvPr/>
        </p:nvSpPr>
        <p:spPr>
          <a:xfrm>
            <a:off x="685112" y="705952"/>
            <a:ext cx="2303848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it" sz="8000" b="1" dirty="0">
                <a:latin typeface="Montserrat"/>
                <a:ea typeface="Montserrat"/>
                <a:cs typeface="Montserrat"/>
                <a:sym typeface="Montserrat"/>
              </a:rPr>
              <a:t>Portale REGIONALE del sistema ITS</a:t>
            </a:r>
            <a:endParaRPr lang="it-IT" sz="7200" b="1" dirty="0">
              <a:latin typeface="Montserrat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D8683E-2460-0F18-CF2F-6D29BFA347C3}"/>
              </a:ext>
            </a:extLst>
          </p:cNvPr>
          <p:cNvSpPr txBox="1"/>
          <p:nvPr/>
        </p:nvSpPr>
        <p:spPr>
          <a:xfrm>
            <a:off x="685112" y="1990222"/>
            <a:ext cx="1762151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Montserrat" pitchFamily="2" charset="77"/>
                <a:sym typeface="Helvetica Neue"/>
              </a:rPr>
              <a:t>www.its.regione.lombardia.it</a:t>
            </a:r>
            <a:endParaRPr lang="it-IT" sz="3600" b="1" dirty="0">
              <a:solidFill>
                <a:srgbClr val="C00000"/>
              </a:solidFill>
              <a:latin typeface="Montserrat" pitchFamily="2" charset="77"/>
            </a:endParaRPr>
          </a:p>
        </p:txBody>
      </p:sp>
      <p:sp>
        <p:nvSpPr>
          <p:cNvPr id="6" name="Rettangolo">
            <a:extLst>
              <a:ext uri="{FF2B5EF4-FFF2-40B4-BE49-F238E27FC236}">
                <a16:creationId xmlns:a16="http://schemas.microsoft.com/office/drawing/2014/main" id="{59E7FF44-0BC8-C947-1A7F-00B20F5D608F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34AD531-BF32-3908-72D4-1306724270B9}"/>
              </a:ext>
            </a:extLst>
          </p:cNvPr>
          <p:cNvSpPr txBox="1"/>
          <p:nvPr/>
        </p:nvSpPr>
        <p:spPr>
          <a:xfrm>
            <a:off x="18306622" y="3323919"/>
            <a:ext cx="5287318" cy="28725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dirty="0">
                <a:latin typeface="Montserrat" pitchFamily="2" charset="77"/>
              </a:rPr>
              <a:t>Il </a:t>
            </a:r>
            <a:r>
              <a:rPr lang="it-IT" sz="3600" b="1" dirty="0">
                <a:solidFill>
                  <a:srgbClr val="C00000"/>
                </a:solidFill>
                <a:latin typeface="Montserrat" pitchFamily="2" charset="77"/>
              </a:rPr>
              <a:t>portale regionale</a:t>
            </a:r>
            <a:r>
              <a:rPr lang="it-IT" sz="3600" dirty="0">
                <a:latin typeface="Montserrat" pitchFamily="2" charset="77"/>
              </a:rPr>
              <a:t>, navigabile per province, Fondazioni ITS, aree tecnologiche…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3158C4-EA81-F919-0F52-F0CCB46D1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60" y="3323919"/>
            <a:ext cx="17125139" cy="80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698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80B130-BEFE-6A86-E61C-E82B03B45172}"/>
              </a:ext>
            </a:extLst>
          </p:cNvPr>
          <p:cNvSpPr txBox="1"/>
          <p:nvPr/>
        </p:nvSpPr>
        <p:spPr>
          <a:xfrm>
            <a:off x="685112" y="767507"/>
            <a:ext cx="2303848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it-IT" sz="7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La sfida della Twin Transition</a:t>
            </a:r>
            <a:endParaRPr lang="it-IT" sz="7200" b="1" dirty="0">
              <a:latin typeface="Montserrat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0379282-30BF-695D-CC11-678B0FB3FE48}"/>
              </a:ext>
            </a:extLst>
          </p:cNvPr>
          <p:cNvSpPr txBox="1"/>
          <p:nvPr/>
        </p:nvSpPr>
        <p:spPr>
          <a:xfrm>
            <a:off x="685112" y="2262753"/>
            <a:ext cx="23038488" cy="7304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Montserrat"/>
              <a:buNone/>
            </a:pPr>
            <a:r>
              <a:rPr lang="it-IT" sz="3600" b="0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Attraversiamo una vera e </a:t>
            </a:r>
            <a:r>
              <a:rPr lang="it-IT" sz="3600" b="1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propria emergenza educativa </a:t>
            </a:r>
            <a:r>
              <a:rPr lang="it-IT" sz="3600" b="0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che sta mettendo in crisi il sistema Paese:</a:t>
            </a:r>
            <a:endParaRPr lang="it-IT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</a:pPr>
            <a:endParaRPr lang="it-IT" sz="3600" b="0" i="0" u="none" strike="noStrike" cap="none" dirty="0">
              <a:solidFill>
                <a:srgbClr val="5E5E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Arial"/>
              <a:buChar char="•"/>
            </a:pPr>
            <a:r>
              <a:rPr lang="it-IT" sz="3600" b="1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skill gap e skill mismatch </a:t>
            </a:r>
            <a:r>
              <a:rPr lang="it-IT" sz="3600" b="0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tra le competenze formate dal sistema educativo e quelle necessarie al sistema economico del nostro </a:t>
            </a:r>
            <a:r>
              <a:rPr lang="it-IT" sz="3600" dirty="0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it-IT" sz="3600" b="0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aese e </a:t>
            </a:r>
            <a:r>
              <a:rPr lang="it-IT" sz="3600" b="1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carenza di titoli terziari;</a:t>
            </a:r>
            <a:endParaRPr lang="it-IT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</a:pPr>
            <a:endParaRPr lang="it-IT" sz="3600" b="1" i="0" u="none" strike="noStrike" cap="none" dirty="0">
              <a:solidFill>
                <a:srgbClr val="5E5E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Arial"/>
              <a:buChar char="•"/>
            </a:pPr>
            <a:r>
              <a:rPr lang="it-IT" sz="3600" b="1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disoccupazione giovanile </a:t>
            </a:r>
            <a:r>
              <a:rPr lang="it-IT" sz="3600" b="0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elevata a fronte di una </a:t>
            </a:r>
            <a:r>
              <a:rPr lang="it-IT" sz="3600" b="1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cronica carenza di tecnici specializzati </a:t>
            </a:r>
            <a:r>
              <a:rPr lang="it-IT" sz="3600" b="0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(47,9% di figure di difficile reperimento - dati UNIONCAMERE 2024) e alta percentuale di </a:t>
            </a:r>
            <a:r>
              <a:rPr lang="it-IT" sz="3600" b="1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NEET </a:t>
            </a:r>
            <a:r>
              <a:rPr lang="it-IT" sz="3600" b="0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(17,8% tra i 18-29enni);</a:t>
            </a:r>
            <a:endParaRPr lang="it-IT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Arial"/>
              <a:buNone/>
            </a:pPr>
            <a:endParaRPr lang="it-IT" sz="3600" b="0" i="0" u="none" strike="noStrike" cap="none" dirty="0">
              <a:solidFill>
                <a:srgbClr val="5E5E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Arial"/>
              <a:buChar char="•"/>
            </a:pPr>
            <a:r>
              <a:rPr lang="it-IT" sz="3600" b="1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complesse transizioni scuola-lavoro </a:t>
            </a:r>
            <a:r>
              <a:rPr lang="it-IT" sz="3600" b="0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(28 mesi di media, fino a 58 mesi in caso di basso livello di istruzione);</a:t>
            </a:r>
            <a:endParaRPr lang="it-IT" dirty="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</a:pPr>
            <a:endParaRPr lang="it-IT" sz="3600" b="0" i="0" u="none" strike="noStrike" cap="none" dirty="0">
              <a:solidFill>
                <a:srgbClr val="5E5E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Arial"/>
              <a:buChar char="•"/>
            </a:pPr>
            <a:r>
              <a:rPr lang="it-IT" sz="3600" dirty="0">
                <a:latin typeface="Montserrat"/>
                <a:ea typeface="Montserrat"/>
                <a:cs typeface="Montserrat"/>
                <a:sym typeface="Montserrat"/>
              </a:rPr>
              <a:t>tutto ciò a fronte di una crescente d</a:t>
            </a:r>
            <a:r>
              <a:rPr lang="it-IT" sz="3600" b="0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isruption tecnologica (AI e della sfida della </a:t>
            </a:r>
            <a:r>
              <a:rPr lang="it-IT" sz="3600" b="1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twin transition</a:t>
            </a:r>
            <a:r>
              <a:rPr lang="it-IT" sz="3600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lang="it-IT" dirty="0"/>
          </a:p>
        </p:txBody>
      </p:sp>
      <p:sp>
        <p:nvSpPr>
          <p:cNvPr id="6" name="Rettangolo">
            <a:extLst>
              <a:ext uri="{FF2B5EF4-FFF2-40B4-BE49-F238E27FC236}">
                <a16:creationId xmlns:a16="http://schemas.microsoft.com/office/drawing/2014/main" id="{0237A784-6B71-1D7A-44BD-702A9B9EE409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29966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D111E2-8C06-D662-C5FA-04C742908C15}"/>
              </a:ext>
            </a:extLst>
          </p:cNvPr>
          <p:cNvSpPr txBox="1"/>
          <p:nvPr/>
        </p:nvSpPr>
        <p:spPr>
          <a:xfrm>
            <a:off x="3694770" y="5401191"/>
            <a:ext cx="16994459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it-IT" sz="8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Montserrat" pitchFamily="2" charset="77"/>
                <a:sym typeface="Helvetica Neue"/>
              </a:rPr>
              <a:t>Grazie</a:t>
            </a:r>
            <a:endParaRPr lang="it-IT" sz="8800" b="1" dirty="0">
              <a:solidFill>
                <a:srgbClr val="C00000"/>
              </a:solidFill>
              <a:latin typeface="Montserrat" pitchFamily="2" charset="77"/>
            </a:endParaRPr>
          </a:p>
        </p:txBody>
      </p:sp>
      <p:pic>
        <p:nvPicPr>
          <p:cNvPr id="13" name="Google Shape;41;p8" descr="Immagine che contiene testo&#10;&#10;Descrizione generata automaticamente">
            <a:extLst>
              <a:ext uri="{FF2B5EF4-FFF2-40B4-BE49-F238E27FC236}">
                <a16:creationId xmlns:a16="http://schemas.microsoft.com/office/drawing/2014/main" id="{86E625D2-627E-6079-CBEF-F99D759FE70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60476" y="9362993"/>
            <a:ext cx="5063045" cy="25315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">
            <a:extLst>
              <a:ext uri="{FF2B5EF4-FFF2-40B4-BE49-F238E27FC236}">
                <a16:creationId xmlns:a16="http://schemas.microsoft.com/office/drawing/2014/main" id="{FF91245A-748B-554F-96DA-681A0EDC2751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05120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80B130-BEFE-6A86-E61C-E82B03B45172}"/>
              </a:ext>
            </a:extLst>
          </p:cNvPr>
          <p:cNvSpPr txBox="1"/>
          <p:nvPr/>
        </p:nvSpPr>
        <p:spPr>
          <a:xfrm>
            <a:off x="685112" y="767507"/>
            <a:ext cx="2303848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it-IT" sz="7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Il sistema ITS Academy</a:t>
            </a:r>
            <a:endParaRPr lang="it-IT" sz="7200" b="1" dirty="0">
              <a:latin typeface="Montserrat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0379282-30BF-695D-CC11-678B0FB3FE48}"/>
              </a:ext>
            </a:extLst>
          </p:cNvPr>
          <p:cNvSpPr txBox="1"/>
          <p:nvPr/>
        </p:nvSpPr>
        <p:spPr>
          <a:xfrm>
            <a:off x="685112" y="2262753"/>
            <a:ext cx="23038488" cy="8412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just" defTabSz="24383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Il sistema di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istruzione terziaria professionalizzante 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non accademica degli Istituti Tecnologici Superiori –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ITS Academy 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nasce per rispondere a questa emergenza, con caratteristiche peculiari che lo rendono uno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strumento efficace per facilitare la transizione scuola-lavoro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, attraverso:</a:t>
            </a:r>
          </a:p>
          <a:p>
            <a:pPr marL="0" marR="0" indent="0" algn="just" defTabSz="24383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Montserrat" pitchFamily="2" charset="77"/>
              <a:sym typeface="Helvetica Neue"/>
            </a:endParaRPr>
          </a:p>
          <a:p>
            <a:pPr marL="457200" marR="0" indent="-457200" algn="l" defTabSz="24383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600" b="1" dirty="0">
                <a:latin typeface="Montserrat" pitchFamily="2" charset="77"/>
              </a:rPr>
              <a:t>f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lessibilità progettuale 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e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aggiornamento continuo 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della programmazione;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co-progettazione con le imprese </a:t>
            </a:r>
            <a:r>
              <a:rPr kumimoji="0" lang="it-IT" sz="360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di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profili a supporto della Twin Transition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 (mix di soft skill per garantire resilienza nel tempo e competenze tecnico-specialistiche per velocizzare la transizione al lavoro);</a:t>
            </a:r>
          </a:p>
          <a:p>
            <a:pPr marR="0" algn="l" defTabSz="24383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Montserrat" pitchFamily="2" charset="77"/>
              <a:sym typeface="Helvetica Neue"/>
            </a:endParaRPr>
          </a:p>
          <a:p>
            <a:pPr marL="457200" marR="0" indent="-457200" algn="l" defTabSz="24383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600" b="1" dirty="0">
                <a:latin typeface="Montserrat" pitchFamily="2" charset="77"/>
              </a:rPr>
              <a:t>p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artecipazione attiva delle imprese alla formazione 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per almeno il 60% del monte ore;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didattica esperienziale 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finalizzata non solo all’acquisizione di conoscenze e principi tecnico-scientifici ma alla loro applicazione per lo sviluppo di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abilità operative 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e capacità di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problem solving;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Montserrat" pitchFamily="2" charset="77"/>
              <a:sym typeface="Helvetica Neue"/>
            </a:endParaRPr>
          </a:p>
          <a:p>
            <a:pPr marR="0" algn="l" defTabSz="24383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Montserrat" pitchFamily="2" charset="77"/>
              <a:sym typeface="Helvetica Neue"/>
            </a:endParaRPr>
          </a:p>
          <a:p>
            <a:pPr marL="457200" marR="0" indent="-457200" algn="l" defTabSz="24383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600" b="1" dirty="0">
                <a:latin typeface="Montserrat" pitchFamily="2" charset="77"/>
              </a:rPr>
              <a:t>a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ccompagnamento al lavoro 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degli studenti (tutoraggio) e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formazione on the job 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(tirocinio o apprendistato di alta formazione e ricerca) con l’obiettivo di </a:t>
            </a:r>
            <a:r>
              <a:rPr lang="it-IT" sz="3600" dirty="0">
                <a:latin typeface="Montserrat" pitchFamily="2" charset="77"/>
              </a:rPr>
              <a:t>garantire non tanto occupabilità quanto </a:t>
            </a:r>
            <a:r>
              <a:rPr lang="it-IT" sz="3600" b="1" dirty="0">
                <a:latin typeface="Montserrat" pitchFamily="2" charset="77"/>
              </a:rPr>
              <a:t>occupazione qualificata, stabile e coerente </a:t>
            </a:r>
            <a:r>
              <a:rPr lang="it-IT" sz="3600" dirty="0">
                <a:latin typeface="Montserrat" pitchFamily="2" charset="77"/>
              </a:rPr>
              <a:t>con quanto studiato.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sp>
        <p:nvSpPr>
          <p:cNvPr id="6" name="Rettangolo">
            <a:extLst>
              <a:ext uri="{FF2B5EF4-FFF2-40B4-BE49-F238E27FC236}">
                <a16:creationId xmlns:a16="http://schemas.microsoft.com/office/drawing/2014/main" id="{A650A53D-DD99-4454-ED01-EBD08EB7DFF6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62137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17756-486B-C2E3-0625-CC5571175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5E6DC3-DEE0-3FB5-9D9A-73B791290B52}"/>
              </a:ext>
            </a:extLst>
          </p:cNvPr>
          <p:cNvSpPr txBox="1"/>
          <p:nvPr/>
        </p:nvSpPr>
        <p:spPr>
          <a:xfrm>
            <a:off x="685112" y="767507"/>
            <a:ext cx="2303848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it-IT" sz="7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Il sistema ITS Academy</a:t>
            </a:r>
            <a:endParaRPr lang="it-IT" sz="7200" b="1" dirty="0">
              <a:latin typeface="Montserrat" pitchFamily="2" charset="77"/>
            </a:endParaRPr>
          </a:p>
        </p:txBody>
      </p:sp>
      <p:sp>
        <p:nvSpPr>
          <p:cNvPr id="8" name="Rettangolo">
            <a:extLst>
              <a:ext uri="{FF2B5EF4-FFF2-40B4-BE49-F238E27FC236}">
                <a16:creationId xmlns:a16="http://schemas.microsoft.com/office/drawing/2014/main" id="{ED195CC7-8507-EE17-856A-DCC4BA5802BD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" name="Google Shape;161;p5">
            <a:extLst>
              <a:ext uri="{FF2B5EF4-FFF2-40B4-BE49-F238E27FC236}">
                <a16:creationId xmlns:a16="http://schemas.microsoft.com/office/drawing/2014/main" id="{894C453C-5FCB-90A4-2EDF-9EA8CC9D522A}"/>
              </a:ext>
            </a:extLst>
          </p:cNvPr>
          <p:cNvSpPr txBox="1"/>
          <p:nvPr/>
        </p:nvSpPr>
        <p:spPr>
          <a:xfrm>
            <a:off x="13585371" y="2262753"/>
            <a:ext cx="10138229" cy="17645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Montserrat"/>
              <a:buNone/>
            </a:pPr>
            <a:r>
              <a:rPr lang="it-IT" sz="3600" b="0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Sistema ordinamentale terziario, </a:t>
            </a:r>
            <a:r>
              <a:rPr lang="it-IT" sz="3600" b="1" i="0" u="none" strike="noStrike" cap="none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incardinato nel Ministero dell’Istruzione e del Merito</a:t>
            </a:r>
            <a:r>
              <a:rPr lang="it-IT" sz="3600" b="1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7A56D9E-B0EA-7F72-2DA7-5D9C05F1D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12" y="2262753"/>
            <a:ext cx="12730442" cy="101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202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80B130-BEFE-6A86-E61C-E82B03B45172}"/>
              </a:ext>
            </a:extLst>
          </p:cNvPr>
          <p:cNvSpPr txBox="1"/>
          <p:nvPr/>
        </p:nvSpPr>
        <p:spPr>
          <a:xfrm>
            <a:off x="685112" y="767507"/>
            <a:ext cx="2303848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it-IT" sz="7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Il sistema ITS Academy</a:t>
            </a:r>
            <a:endParaRPr lang="it-IT" sz="7200" b="1" dirty="0">
              <a:latin typeface="Montserrat" pitchFamily="2" charset="77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CBFFAE8-40B1-8FA1-D340-005128339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12" y="2262753"/>
            <a:ext cx="17456214" cy="9575020"/>
          </a:xfrm>
          <a:prstGeom prst="rect">
            <a:avLst/>
          </a:prstGeom>
        </p:spPr>
      </p:pic>
      <p:sp>
        <p:nvSpPr>
          <p:cNvPr id="6" name="Rettangolo">
            <a:extLst>
              <a:ext uri="{FF2B5EF4-FFF2-40B4-BE49-F238E27FC236}">
                <a16:creationId xmlns:a16="http://schemas.microsoft.com/office/drawing/2014/main" id="{139E142E-8135-6ECA-2B21-E063DBBE3D34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" name="Google Shape;181;p6">
            <a:extLst>
              <a:ext uri="{FF2B5EF4-FFF2-40B4-BE49-F238E27FC236}">
                <a16:creationId xmlns:a16="http://schemas.microsoft.com/office/drawing/2014/main" id="{A06B2853-CF36-735A-EFE1-EE751404D1A8}"/>
              </a:ext>
            </a:extLst>
          </p:cNvPr>
          <p:cNvSpPr txBox="1"/>
          <p:nvPr/>
        </p:nvSpPr>
        <p:spPr>
          <a:xfrm>
            <a:off x="18745200" y="2262753"/>
            <a:ext cx="4978400" cy="453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Montserrat"/>
              <a:buNone/>
            </a:pPr>
            <a:r>
              <a:rPr lang="it-IT" sz="3600" b="0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it-IT" sz="3600" b="1" i="0" u="none" strike="noStrike" cap="none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programmazione dell’offerta formativa è regionale</a:t>
            </a:r>
            <a:r>
              <a:rPr lang="it-IT" sz="3600" b="0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, perché sia aderente ai fabbisogni delle imprese e dei territori.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42633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80B130-BEFE-6A86-E61C-E82B03B45172}"/>
              </a:ext>
            </a:extLst>
          </p:cNvPr>
          <p:cNvSpPr txBox="1"/>
          <p:nvPr/>
        </p:nvSpPr>
        <p:spPr>
          <a:xfrm>
            <a:off x="685112" y="767507"/>
            <a:ext cx="2303848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it-IT" sz="7200" b="1" dirty="0">
                <a:latin typeface="Montserrat" pitchFamily="2" charset="77"/>
              </a:rPr>
              <a:t>Nuove aree tecnologiche </a:t>
            </a:r>
            <a:r>
              <a:rPr lang="it-IT" sz="5400" dirty="0">
                <a:latin typeface="Montserrat" pitchFamily="2" charset="77"/>
              </a:rPr>
              <a:t>(DM 203 del 20/10/2023)</a:t>
            </a:r>
            <a:endParaRPr lang="it-IT" sz="7200" dirty="0">
              <a:latin typeface="Montserrat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0379282-30BF-695D-CC11-678B0FB3FE48}"/>
              </a:ext>
            </a:extLst>
          </p:cNvPr>
          <p:cNvSpPr txBox="1"/>
          <p:nvPr/>
        </p:nvSpPr>
        <p:spPr>
          <a:xfrm>
            <a:off x="685112" y="2262753"/>
            <a:ext cx="23038488" cy="92435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dirty="0">
                <a:latin typeface="Montserrat" pitchFamily="2" charset="77"/>
              </a:rPr>
              <a:t>Gli ITS Academy operano nelle seguenti </a:t>
            </a:r>
            <a:r>
              <a:rPr lang="it-IT" sz="3600" b="1" dirty="0">
                <a:latin typeface="Montserrat" pitchFamily="2" charset="77"/>
              </a:rPr>
              <a:t>aree tecnologiche strategiche per il sistema Paese</a:t>
            </a:r>
          </a:p>
          <a:p>
            <a:pPr marL="742950" marR="0" indent="-74295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360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Energia</a:t>
            </a:r>
          </a:p>
          <a:p>
            <a:pPr marL="742950" marR="0" indent="-74295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360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Mobilità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 sostenibile e logistica</a:t>
            </a:r>
          </a:p>
          <a:p>
            <a:pPr marL="742950" marR="0" indent="-74295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360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Chimica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 e nuove tecnologie della vita</a:t>
            </a:r>
          </a:p>
          <a:p>
            <a:pPr marL="742950" marR="0" indent="-74295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Sistema agroalimentare</a:t>
            </a:r>
          </a:p>
          <a:p>
            <a:pPr marL="742950" marR="0" indent="-74295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Sistema casa ambiente costruito</a:t>
            </a:r>
          </a:p>
          <a:p>
            <a:pPr marL="742950" marR="0" indent="-74295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Meccatronica</a:t>
            </a:r>
          </a:p>
          <a:p>
            <a:pPr marL="742950" marR="0" indent="-74295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Sistema moda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Servizi alle imprese e agli enti senza fine di lucro</a:t>
            </a:r>
          </a:p>
          <a:p>
            <a:pPr marL="742950" marR="0" indent="-74295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Tecnologie per i beni e le attività artistiche e culturali e per il turismo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Tecnologie dell’informazione, della comunicazione e dei dati</a:t>
            </a:r>
          </a:p>
        </p:txBody>
      </p:sp>
      <p:sp>
        <p:nvSpPr>
          <p:cNvPr id="6" name="Rettangolo">
            <a:extLst>
              <a:ext uri="{FF2B5EF4-FFF2-40B4-BE49-F238E27FC236}">
                <a16:creationId xmlns:a16="http://schemas.microsoft.com/office/drawing/2014/main" id="{A14057FF-BB0C-C56E-A5EB-1BA608DBC203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1958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80B130-BEFE-6A86-E61C-E82B03B45172}"/>
              </a:ext>
            </a:extLst>
          </p:cNvPr>
          <p:cNvSpPr txBox="1"/>
          <p:nvPr/>
        </p:nvSpPr>
        <p:spPr>
          <a:xfrm>
            <a:off x="685112" y="767507"/>
            <a:ext cx="2303848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it-IT" sz="7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La Mission del </a:t>
            </a:r>
            <a:r>
              <a:rPr lang="it-IT" sz="7200" b="1" dirty="0">
                <a:latin typeface="Montserrat" pitchFamily="2" charset="77"/>
              </a:rPr>
              <a:t>Sistema ITS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0379282-30BF-695D-CC11-678B0FB3FE48}"/>
              </a:ext>
            </a:extLst>
          </p:cNvPr>
          <p:cNvSpPr txBox="1"/>
          <p:nvPr/>
        </p:nvSpPr>
        <p:spPr>
          <a:xfrm>
            <a:off x="685112" y="2262753"/>
            <a:ext cx="23038488" cy="8412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dirty="0">
                <a:latin typeface="Montserrat" pitchFamily="2" charset="77"/>
              </a:rPr>
              <a:t>L’obiettivo degli ITS Academy non è solo </a:t>
            </a:r>
            <a:r>
              <a:rPr lang="it-IT" sz="3600" b="1" dirty="0">
                <a:latin typeface="Montserrat" pitchFamily="2" charset="77"/>
              </a:rPr>
              <a:t>formare profili professionali moderni </a:t>
            </a:r>
            <a:r>
              <a:rPr lang="it-IT" sz="3600" dirty="0">
                <a:latin typeface="Montserrat" pitchFamily="2" charset="77"/>
              </a:rPr>
              <a:t>con competenze richieste dal mercato del lavoro </a:t>
            </a:r>
            <a:r>
              <a:rPr lang="it-IT" sz="3600" b="1" dirty="0">
                <a:latin typeface="Montserrat" pitchFamily="2" charset="77"/>
              </a:rPr>
              <a:t>aderenti ai fabbisogni delle imprese </a:t>
            </a:r>
            <a:r>
              <a:rPr lang="it-IT" sz="3600" dirty="0">
                <a:latin typeface="Montserrat" pitchFamily="2" charset="77"/>
              </a:rPr>
              <a:t>ma anche formare tecnici specialistici che siano in grado di </a:t>
            </a:r>
            <a:r>
              <a:rPr lang="it-IT" sz="3600" b="1" dirty="0">
                <a:latin typeface="Montserrat" pitchFamily="2" charset="77"/>
              </a:rPr>
              <a:t>portare innovazione e trasferimento tecnologico in impresa </a:t>
            </a:r>
            <a:r>
              <a:rPr lang="it-IT" sz="3600" dirty="0">
                <a:latin typeface="Montserrat" pitchFamily="2" charset="77"/>
              </a:rPr>
              <a:t>per far crescere le </a:t>
            </a:r>
            <a:r>
              <a:rPr lang="it-IT" sz="3600" b="1" dirty="0">
                <a:latin typeface="Montserrat" pitchFamily="2" charset="77"/>
              </a:rPr>
              <a:t>competenze in particolare delle piccole-medie imprese</a:t>
            </a:r>
            <a:r>
              <a:rPr lang="it-IT" sz="3600" dirty="0">
                <a:latin typeface="Montserrat" pitchFamily="2" charset="77"/>
              </a:rPr>
              <a:t>.</a:t>
            </a:r>
          </a:p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Montserrat" pitchFamily="2" charset="77"/>
              <a:sym typeface="Helvetica Neue"/>
            </a:endParaRPr>
          </a:p>
          <a:p>
            <a:pPr marL="0" marR="0" indent="0" algn="just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dirty="0">
                <a:latin typeface="Montserrat" pitchFamily="2" charset="77"/>
              </a:rPr>
              <a:t>L’innovazione passa anche attraverso il </a:t>
            </a:r>
            <a:r>
              <a:rPr lang="it-IT" sz="3600" b="1" dirty="0">
                <a:latin typeface="Montserrat" pitchFamily="2" charset="77"/>
              </a:rPr>
              <a:t>modello di formazione </a:t>
            </a:r>
            <a:r>
              <a:rPr lang="it-IT" sz="3600" dirty="0">
                <a:latin typeface="Montserrat" pitchFamily="2" charset="77"/>
              </a:rPr>
              <a:t>che ITS si basa su una </a:t>
            </a:r>
            <a:r>
              <a:rPr lang="it-IT" sz="3600" b="1" dirty="0">
                <a:latin typeface="Montserrat" pitchFamily="2" charset="77"/>
              </a:rPr>
              <a:t>didattica esperienziale </a:t>
            </a:r>
            <a:r>
              <a:rPr lang="it-IT" sz="3600" dirty="0">
                <a:latin typeface="Montserrat" pitchFamily="2" charset="77"/>
              </a:rPr>
              <a:t>che alterna all’acquisizione delle conoscenze e dei principi tecnico-scientifici, la loro immediata </a:t>
            </a:r>
            <a:r>
              <a:rPr lang="it-IT" sz="3600" b="1" dirty="0">
                <a:latin typeface="Montserrat" pitchFamily="2" charset="77"/>
              </a:rPr>
              <a:t>applicazione nella risoluzione di problemi reali complessi attraverso esercitazioni laboratoriali e project work</a:t>
            </a:r>
            <a:r>
              <a:rPr lang="it-IT" sz="3600" dirty="0">
                <a:latin typeface="Montserrat" pitchFamily="2" charset="77"/>
              </a:rPr>
              <a:t>. Il processo è facilitato dalla presenza di </a:t>
            </a:r>
            <a:r>
              <a:rPr lang="it-IT" sz="3600" b="1" dirty="0">
                <a:latin typeface="Montserrat" pitchFamily="2" charset="77"/>
              </a:rPr>
              <a:t>docenti che provengono dal mondo del lavoro </a:t>
            </a:r>
            <a:r>
              <a:rPr lang="it-IT" sz="3600" dirty="0">
                <a:latin typeface="Montserrat" pitchFamily="2" charset="77"/>
              </a:rPr>
              <a:t>con il loro portato di esperienza e di casi reali.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sp>
        <p:nvSpPr>
          <p:cNvPr id="6" name="Rettangolo">
            <a:extLst>
              <a:ext uri="{FF2B5EF4-FFF2-40B4-BE49-F238E27FC236}">
                <a16:creationId xmlns:a16="http://schemas.microsoft.com/office/drawing/2014/main" id="{34BC195B-6E98-72F5-D060-FEF311C52587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2137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6F8EB-E9C2-9F8B-13B4-4D013CC5C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9D1570-7AFF-2F6D-4151-F49B720C7127}"/>
              </a:ext>
            </a:extLst>
          </p:cNvPr>
          <p:cNvSpPr txBox="1"/>
          <p:nvPr/>
        </p:nvSpPr>
        <p:spPr>
          <a:xfrm>
            <a:off x="685112" y="767507"/>
            <a:ext cx="2303848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it-IT" sz="7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Orientamento al lavoro e placement</a:t>
            </a:r>
          </a:p>
        </p:txBody>
      </p:sp>
      <p:sp>
        <p:nvSpPr>
          <p:cNvPr id="6" name="Rettangolo">
            <a:extLst>
              <a:ext uri="{FF2B5EF4-FFF2-40B4-BE49-F238E27FC236}">
                <a16:creationId xmlns:a16="http://schemas.microsoft.com/office/drawing/2014/main" id="{1A052CB0-D4BA-757A-B333-87BE09E50598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" name="Google Shape;259;p10">
            <a:extLst>
              <a:ext uri="{FF2B5EF4-FFF2-40B4-BE49-F238E27FC236}">
                <a16:creationId xmlns:a16="http://schemas.microsoft.com/office/drawing/2014/main" id="{CD428120-9AE3-A304-F4EE-C24624C7D016}"/>
              </a:ext>
            </a:extLst>
          </p:cNvPr>
          <p:cNvSpPr txBox="1"/>
          <p:nvPr/>
        </p:nvSpPr>
        <p:spPr>
          <a:xfrm>
            <a:off x="15636240" y="9235441"/>
            <a:ext cx="7989618" cy="2318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Montserrat"/>
              <a:buNone/>
            </a:pPr>
            <a:r>
              <a:rPr lang="it-IT" sz="3200" b="1" i="0" u="none" strike="noStrike" cap="none" dirty="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MONITORAGGIO INDIRE 2024: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it-IT" sz="3200" b="1" i="0" u="none" strike="noStrike" cap="none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Occupazione media</a:t>
            </a:r>
            <a:r>
              <a:rPr lang="it-IT" sz="3200" b="0" i="0" u="none" strike="noStrike" cap="none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a 12 mesi:</a:t>
            </a:r>
            <a:r>
              <a:rPr lang="it-IT" sz="3200" b="1" i="0" u="none" strike="noStrike" cap="none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87%</a:t>
            </a:r>
            <a:endParaRPr sz="3200" b="1" i="0" u="none" strike="noStrike" cap="none" dirty="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it-IT" sz="3200" b="1" i="0" u="none" strike="noStrike" cap="none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Occupazione coerente</a:t>
            </a:r>
            <a:r>
              <a:rPr lang="it-IT" sz="3200" b="0" i="0" u="none" strike="noStrike" cap="none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it-IT" sz="3200" b="1" i="0" u="none" strike="noStrike" cap="none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93,8%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5" name="Google Shape;260;p10">
            <a:extLst>
              <a:ext uri="{FF2B5EF4-FFF2-40B4-BE49-F238E27FC236}">
                <a16:creationId xmlns:a16="http://schemas.microsoft.com/office/drawing/2014/main" id="{A40AB0B3-3F05-2FF0-7109-9F5C8F1CFA3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6241" y="1978094"/>
            <a:ext cx="14839999" cy="10633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2939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86133-E29B-6FB1-A3BE-C80C11D85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B050C3-F431-EBFC-908C-014A9B65DA3A}"/>
              </a:ext>
            </a:extLst>
          </p:cNvPr>
          <p:cNvSpPr txBox="1"/>
          <p:nvPr/>
        </p:nvSpPr>
        <p:spPr>
          <a:xfrm>
            <a:off x="685112" y="767507"/>
            <a:ext cx="2303848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it-IT" sz="7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" pitchFamily="2" charset="77"/>
                <a:sym typeface="Helvetica Neue"/>
              </a:rPr>
              <a:t>Formazione al lavoro: le POWER SKILLS</a:t>
            </a:r>
          </a:p>
        </p:txBody>
      </p:sp>
      <p:sp>
        <p:nvSpPr>
          <p:cNvPr id="6" name="Rettangolo">
            <a:extLst>
              <a:ext uri="{FF2B5EF4-FFF2-40B4-BE49-F238E27FC236}">
                <a16:creationId xmlns:a16="http://schemas.microsoft.com/office/drawing/2014/main" id="{5F362761-5663-9F04-94BB-B14399BE7A37}"/>
              </a:ext>
            </a:extLst>
          </p:cNvPr>
          <p:cNvSpPr/>
          <p:nvPr/>
        </p:nvSpPr>
        <p:spPr>
          <a:xfrm>
            <a:off x="0" y="12611152"/>
            <a:ext cx="24384000" cy="11048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7" name="Google Shape;400;p17">
            <a:extLst>
              <a:ext uri="{FF2B5EF4-FFF2-40B4-BE49-F238E27FC236}">
                <a16:creationId xmlns:a16="http://schemas.microsoft.com/office/drawing/2014/main" id="{19F891CD-A3DB-2E1A-A4F6-04559FE6E68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112" y="2235040"/>
            <a:ext cx="14006979" cy="359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01;p17">
            <a:extLst>
              <a:ext uri="{FF2B5EF4-FFF2-40B4-BE49-F238E27FC236}">
                <a16:creationId xmlns:a16="http://schemas.microsoft.com/office/drawing/2014/main" id="{93C40B24-0877-DC51-1EC2-42B7E2A079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111" y="5695405"/>
            <a:ext cx="14630400" cy="360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02;p17">
            <a:extLst>
              <a:ext uri="{FF2B5EF4-FFF2-40B4-BE49-F238E27FC236}">
                <a16:creationId xmlns:a16="http://schemas.microsoft.com/office/drawing/2014/main" id="{5D015714-44DF-F88B-015A-03B3BEAC73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111" y="9213460"/>
            <a:ext cx="13950411" cy="1867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4564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1192</Words>
  <Application>Microsoft Macintosh PowerPoint</Application>
  <PresentationFormat>Personalizzato</PresentationFormat>
  <Paragraphs>111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Helvetica Neue</vt:lpstr>
      <vt:lpstr>Helvetica Neue Medium</vt:lpstr>
      <vt:lpstr>Montserrat</vt:lpstr>
      <vt:lpstr>Montserrat ExtraBold</vt:lpstr>
      <vt:lpstr>21_BasicWhite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Ideo Alessandra</dc:creator>
  <cp:lastModifiedBy>Roberto Sella</cp:lastModifiedBy>
  <cp:revision>18</cp:revision>
  <dcterms:modified xsi:type="dcterms:W3CDTF">2025-01-28T16:00:20Z</dcterms:modified>
</cp:coreProperties>
</file>